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3" r:id="rId4"/>
    <p:sldId id="266" r:id="rId5"/>
    <p:sldId id="272" r:id="rId6"/>
    <p:sldId id="279" r:id="rId7"/>
    <p:sldId id="261" r:id="rId8"/>
    <p:sldId id="264" r:id="rId9"/>
    <p:sldId id="269" r:id="rId10"/>
    <p:sldId id="262" r:id="rId11"/>
    <p:sldId id="267" r:id="rId12"/>
    <p:sldId id="273" r:id="rId13"/>
    <p:sldId id="275" r:id="rId14"/>
    <p:sldId id="274" r:id="rId15"/>
    <p:sldId id="270" r:id="rId16"/>
    <p:sldId id="278" r:id="rId17"/>
    <p:sldId id="277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38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FA279-6CA1-40F4-9BE4-EC603FDCB0F8}" type="datetimeFigureOut">
              <a:rPr lang="en-IN" smtClean="0"/>
              <a:t>16-03-2023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B00E-F7E6-4754-98CE-175B4BAE90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0586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FA279-6CA1-40F4-9BE4-EC603FDCB0F8}" type="datetimeFigureOut">
              <a:rPr lang="en-IN" smtClean="0"/>
              <a:t>16-03-2023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B00E-F7E6-4754-98CE-175B4BAE90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5236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FA279-6CA1-40F4-9BE4-EC603FDCB0F8}" type="datetimeFigureOut">
              <a:rPr lang="en-IN" smtClean="0"/>
              <a:t>16-03-2023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B00E-F7E6-4754-98CE-175B4BAE90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1446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FA279-6CA1-40F4-9BE4-EC603FDCB0F8}" type="datetimeFigureOut">
              <a:rPr lang="en-IN" smtClean="0"/>
              <a:t>16-03-2023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B00E-F7E6-4754-98CE-175B4BAE90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319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FA279-6CA1-40F4-9BE4-EC603FDCB0F8}" type="datetimeFigureOut">
              <a:rPr lang="en-IN" smtClean="0"/>
              <a:t>16-03-2023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B00E-F7E6-4754-98CE-175B4BAE90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847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FA279-6CA1-40F4-9BE4-EC603FDCB0F8}" type="datetimeFigureOut">
              <a:rPr lang="en-IN" smtClean="0"/>
              <a:t>16-03-2023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B00E-F7E6-4754-98CE-175B4BAE90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8484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FA279-6CA1-40F4-9BE4-EC603FDCB0F8}" type="datetimeFigureOut">
              <a:rPr lang="en-IN" smtClean="0"/>
              <a:t>16-03-2023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B00E-F7E6-4754-98CE-175B4BAE90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830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FA279-6CA1-40F4-9BE4-EC603FDCB0F8}" type="datetimeFigureOut">
              <a:rPr lang="en-IN" smtClean="0"/>
              <a:t>16-03-2023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B00E-F7E6-4754-98CE-175B4BAE90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8154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FA279-6CA1-40F4-9BE4-EC603FDCB0F8}" type="datetimeFigureOut">
              <a:rPr lang="en-IN" smtClean="0"/>
              <a:t>16-03-2023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B00E-F7E6-4754-98CE-175B4BAE90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990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FA279-6CA1-40F4-9BE4-EC603FDCB0F8}" type="datetimeFigureOut">
              <a:rPr lang="en-IN" smtClean="0"/>
              <a:t>16-03-2023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B00E-F7E6-4754-98CE-175B4BAE90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514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FA279-6CA1-40F4-9BE4-EC603FDCB0F8}" type="datetimeFigureOut">
              <a:rPr lang="en-IN" smtClean="0"/>
              <a:t>16-03-2023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B00E-F7E6-4754-98CE-175B4BAE90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026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A279-6CA1-40F4-9BE4-EC603FDCB0F8}" type="datetimeFigureOut">
              <a:rPr lang="en-IN" smtClean="0"/>
              <a:t>16-03-2023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CB00E-F7E6-4754-98CE-175B4BAE90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45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5400" dirty="0">
                <a:solidFill>
                  <a:schemeClr val="accent1">
                    <a:lumMod val="50000"/>
                  </a:schemeClr>
                </a:solidFill>
              </a:rPr>
              <a:t>Semantic Segmentation of the aerial/satellite imagery</a:t>
            </a:r>
            <a:endParaRPr lang="en-IN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07507"/>
          </a:xfrm>
        </p:spPr>
        <p:txBody>
          <a:bodyPr/>
          <a:lstStyle/>
          <a:p>
            <a:r>
              <a:rPr lang="en-IN" dirty="0" smtClean="0"/>
              <a:t>Team – Space Applications Centre, ISRO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81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06566" y="1119725"/>
            <a:ext cx="417068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/>
              <a:t>UNET is used for performing semantic segmentation of satellite imagery.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/>
              <a:t>The </a:t>
            </a:r>
            <a:r>
              <a:rPr lang="en-IN" dirty="0"/>
              <a:t>architecture contains </a:t>
            </a:r>
            <a:r>
              <a:rPr lang="en-IN" dirty="0" smtClean="0"/>
              <a:t>both encoder and decoder paths.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/>
              <a:t>First </a:t>
            </a:r>
            <a:r>
              <a:rPr lang="en-IN" dirty="0"/>
              <a:t>path is the contraction path (also called as the encoder) which is used to capture the context in the image. The encoder is </a:t>
            </a:r>
            <a:r>
              <a:rPr lang="en-IN" dirty="0" smtClean="0"/>
              <a:t> </a:t>
            </a:r>
            <a:r>
              <a:rPr lang="en-IN" dirty="0"/>
              <a:t>stack of convolutional and max pooling layers. </a:t>
            </a:r>
            <a:endParaRPr lang="en-IN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/>
              <a:t>The </a:t>
            </a:r>
            <a:r>
              <a:rPr lang="en-IN" dirty="0"/>
              <a:t>second path is the symmetric expanding path (also called as the decoder) which is used to </a:t>
            </a:r>
            <a:r>
              <a:rPr lang="en-IN" dirty="0" smtClean="0"/>
              <a:t>provide </a:t>
            </a:r>
            <a:r>
              <a:rPr lang="en-IN" dirty="0"/>
              <a:t>precise localization using transposed convolutions. </a:t>
            </a:r>
            <a:r>
              <a:rPr lang="en-IN" dirty="0" smtClean="0"/>
              <a:t> It </a:t>
            </a:r>
            <a:r>
              <a:rPr lang="en-IN" dirty="0"/>
              <a:t>is an end-to-end fully convolutional network (FCN</a:t>
            </a:r>
            <a:r>
              <a:rPr lang="en-IN" dirty="0" smtClean="0"/>
              <a:t>).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/>
              <a:t>Labelled </a:t>
            </a:r>
            <a:r>
              <a:rPr lang="en-IN" dirty="0"/>
              <a:t>data is generated using satellite imagery for providing </a:t>
            </a:r>
            <a:r>
              <a:rPr lang="en-IN" dirty="0" smtClean="0"/>
              <a:t>it to model with images for training.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6369465" y="5679596"/>
            <a:ext cx="5009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Fig.: Illustration of UNET Architecture with encoder and decoder path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533015" y="1230915"/>
            <a:ext cx="6265225" cy="4170850"/>
            <a:chOff x="5285186" y="1666750"/>
            <a:chExt cx="6265225" cy="41708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5186" y="1666750"/>
              <a:ext cx="6265225" cy="41708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7110101" y="2204815"/>
              <a:ext cx="1811708" cy="27699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Skip Connections</a:t>
              </a:r>
              <a:endParaRPr 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10101" y="3683808"/>
              <a:ext cx="1811708" cy="27699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Skip Connections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59017" y="4459480"/>
              <a:ext cx="1811708" cy="27699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Skip Connections</a:t>
              </a:r>
              <a:endParaRPr lang="en-US" sz="1200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0" y="0"/>
            <a:ext cx="12192000" cy="58111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Architectures - UNET</a:t>
            </a:r>
          </a:p>
        </p:txBody>
      </p:sp>
    </p:spTree>
    <p:extLst>
      <p:ext uri="{BB962C8B-B14F-4D97-AF65-F5344CB8AC3E}">
        <p14:creationId xmlns:p14="http://schemas.microsoft.com/office/powerpoint/2010/main" val="102369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549" y="1573457"/>
            <a:ext cx="6265225" cy="4170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690688"/>
            <a:ext cx="41706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dirty="0" smtClean="0"/>
              <a:t>Attention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/>
              <a:t>While traditional UNET takes skip connections directly as input, UNET-Attention or Attention aware UNET applies </a:t>
            </a:r>
            <a:r>
              <a:rPr lang="en-IN" dirty="0" smtClean="0"/>
              <a:t>attention as </a:t>
            </a:r>
            <a:r>
              <a:rPr lang="en-IN" dirty="0" smtClean="0"/>
              <a:t>‘weights based on importance’ over skip connections.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/>
              <a:t>The skip connections are later on concatenated with output layers at each depth in decoder path.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0" y="6010031"/>
            <a:ext cx="5009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Fig.: Illustration of UNET Architecture with encoder and decoder path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6835212" y="2215622"/>
            <a:ext cx="2546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Skip Connections * Attention </a:t>
            </a:r>
            <a:r>
              <a:rPr lang="en-US" sz="1200" dirty="0"/>
              <a:t>W</a:t>
            </a:r>
            <a:r>
              <a:rPr lang="en-US" sz="1200" dirty="0" smtClean="0"/>
              <a:t>eights 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58111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Architectures </a:t>
            </a:r>
            <a:r>
              <a:rPr lang="en-US" sz="2400" b="1" dirty="0" smtClean="0"/>
              <a:t>– UNET Attention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802452" y="3658882"/>
            <a:ext cx="257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Skip Connections * Attention </a:t>
            </a:r>
            <a:r>
              <a:rPr lang="en-US" sz="1200" dirty="0"/>
              <a:t>W</a:t>
            </a:r>
            <a:r>
              <a:rPr lang="en-US" sz="1200" dirty="0" smtClean="0"/>
              <a:t>eights 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6647916" y="4276011"/>
            <a:ext cx="2888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Skip Connections * Attention </a:t>
            </a:r>
            <a:r>
              <a:rPr lang="en-US" sz="1200" dirty="0"/>
              <a:t>W</a:t>
            </a:r>
            <a:r>
              <a:rPr lang="en-US" sz="1200" dirty="0" smtClean="0"/>
              <a:t>eights 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546931" y="4820977"/>
            <a:ext cx="4939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/>
              <a:t>Jaccard</a:t>
            </a:r>
            <a:r>
              <a:rPr lang="en-US" dirty="0"/>
              <a:t> </a:t>
            </a:r>
            <a:r>
              <a:rPr lang="en-US" dirty="0" smtClean="0"/>
              <a:t>Coefficient (JC) is used as model loss (negative of JC) and performance metric in proposed solution. It is defined as:</a:t>
            </a:r>
          </a:p>
          <a:p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634894" y="5744307"/>
                <a:ext cx="2019784" cy="4405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/>
                  <a:t>JC(A,B)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⋂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894" y="5744307"/>
                <a:ext cx="2019784" cy="440570"/>
              </a:xfrm>
              <a:prstGeom prst="rect">
                <a:avLst/>
              </a:prstGeom>
              <a:blipFill rotWithShape="0">
                <a:blip r:embed="rId3"/>
                <a:stretch>
                  <a:fillRect l="-6928" t="-1370" r="-3614" b="-17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785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8111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Results 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7" y="681919"/>
            <a:ext cx="11425727" cy="52769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14871" y="5958908"/>
            <a:ext cx="5734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Location: </a:t>
            </a:r>
            <a:r>
              <a:rPr lang="en-US" dirty="0" err="1" smtClean="0"/>
              <a:t>Bibipur</a:t>
            </a:r>
            <a:r>
              <a:rPr lang="en-US" dirty="0" smtClean="0"/>
              <a:t>  </a:t>
            </a:r>
          </a:p>
          <a:p>
            <a:r>
              <a:rPr lang="en-US" dirty="0" smtClean="0"/>
              <a:t>Model: </a:t>
            </a:r>
            <a:r>
              <a:rPr lang="en-US" dirty="0" smtClean="0"/>
              <a:t>UNET </a:t>
            </a:r>
            <a:r>
              <a:rPr lang="en-US" dirty="0" smtClean="0"/>
              <a:t>(Depth=4, Filters=32)   </a:t>
            </a:r>
          </a:p>
          <a:p>
            <a:r>
              <a:rPr lang="en-US" dirty="0" err="1" smtClean="0"/>
              <a:t>Jaccard</a:t>
            </a:r>
            <a:r>
              <a:rPr lang="en-US" dirty="0" smtClean="0"/>
              <a:t> </a:t>
            </a:r>
            <a:r>
              <a:rPr lang="en-US" dirty="0" err="1" smtClean="0"/>
              <a:t>Coef</a:t>
            </a:r>
            <a:r>
              <a:rPr lang="en-US" dirty="0" smtClean="0"/>
              <a:t> (Val) in % = </a:t>
            </a:r>
            <a:r>
              <a:rPr lang="en-US" dirty="0" smtClean="0"/>
              <a:t>76.26%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5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8111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Results 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614871" y="5958908"/>
            <a:ext cx="5734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Location: </a:t>
            </a:r>
            <a:r>
              <a:rPr lang="en-US" dirty="0" err="1" smtClean="0"/>
              <a:t>Bibipur</a:t>
            </a:r>
            <a:r>
              <a:rPr lang="en-US" dirty="0" smtClean="0"/>
              <a:t>  </a:t>
            </a:r>
          </a:p>
          <a:p>
            <a:r>
              <a:rPr lang="en-US" dirty="0" smtClean="0"/>
              <a:t>Model: </a:t>
            </a:r>
            <a:r>
              <a:rPr lang="en-US" dirty="0" smtClean="0"/>
              <a:t>UNET-Attention </a:t>
            </a:r>
            <a:r>
              <a:rPr lang="en-US" dirty="0" smtClean="0"/>
              <a:t>(</a:t>
            </a:r>
            <a:r>
              <a:rPr lang="en-US" dirty="0" smtClean="0"/>
              <a:t>Depth=4, </a:t>
            </a:r>
            <a:r>
              <a:rPr lang="en-US" dirty="0" smtClean="0"/>
              <a:t>Filters=32)   </a:t>
            </a:r>
          </a:p>
          <a:p>
            <a:r>
              <a:rPr lang="en-US" dirty="0" err="1" smtClean="0"/>
              <a:t>Jaccard</a:t>
            </a:r>
            <a:r>
              <a:rPr lang="en-US" dirty="0" smtClean="0"/>
              <a:t> </a:t>
            </a:r>
            <a:r>
              <a:rPr lang="en-US" dirty="0" err="1" smtClean="0"/>
              <a:t>Coef</a:t>
            </a:r>
            <a:r>
              <a:rPr lang="en-US" dirty="0" smtClean="0"/>
              <a:t> (Val) in % = </a:t>
            </a:r>
            <a:r>
              <a:rPr lang="en-US" dirty="0" smtClean="0"/>
              <a:t>73.81%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38" y="671953"/>
            <a:ext cx="11452455" cy="52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7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8111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Observations and </a:t>
            </a:r>
            <a:r>
              <a:rPr lang="en-US" sz="2400" b="1" dirty="0" smtClean="0"/>
              <a:t>Discussions in Model Development</a:t>
            </a:r>
            <a:endParaRPr lang="en-US" sz="2400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36548" y="791583"/>
            <a:ext cx="11450652" cy="3994062"/>
          </a:xfrm>
        </p:spPr>
        <p:txBody>
          <a:bodyPr/>
          <a:lstStyle/>
          <a:p>
            <a:r>
              <a:rPr lang="en-US" dirty="0" smtClean="0"/>
              <a:t>Use of DEM channel improved </a:t>
            </a:r>
            <a:r>
              <a:rPr lang="en-US" dirty="0" err="1" smtClean="0"/>
              <a:t>Jaccard</a:t>
            </a:r>
            <a:r>
              <a:rPr lang="en-US" dirty="0" smtClean="0"/>
              <a:t> </a:t>
            </a:r>
            <a:r>
              <a:rPr lang="en-US" dirty="0" smtClean="0"/>
              <a:t>Coefficient (JC) </a:t>
            </a:r>
            <a:r>
              <a:rPr lang="en-US" dirty="0" smtClean="0"/>
              <a:t>by ~10%.</a:t>
            </a:r>
          </a:p>
          <a:p>
            <a:r>
              <a:rPr lang="en-US" dirty="0" smtClean="0"/>
              <a:t>Rooftop/Built-Up class is misclassified in ‘road’ and ‘open area’ classes.</a:t>
            </a:r>
          </a:p>
          <a:p>
            <a:pPr lvl="1"/>
            <a:r>
              <a:rPr lang="en-US" dirty="0" smtClean="0"/>
              <a:t>This could be due to improper labelling of pixels in input mask.</a:t>
            </a:r>
          </a:p>
          <a:p>
            <a:pPr lvl="1"/>
            <a:r>
              <a:rPr lang="en-US" dirty="0" smtClean="0"/>
              <a:t>Some houses has open roofs exposing underneath floor. Such floors and roads has similar tone and texture which makes it hard to distinguish between them provided RGB and DEM bands. </a:t>
            </a:r>
            <a:endParaRPr lang="en-US" dirty="0" smtClean="0"/>
          </a:p>
          <a:p>
            <a:r>
              <a:rPr lang="en-US" dirty="0" smtClean="0"/>
              <a:t>The UNET architecture outperformed UNET-Attention architecture in various experiments conducted by varying </a:t>
            </a:r>
            <a:r>
              <a:rPr lang="en-US" dirty="0" err="1" smtClean="0"/>
              <a:t>hyperparameters</a:t>
            </a:r>
            <a:r>
              <a:rPr lang="en-US" dirty="0" smtClean="0"/>
              <a:t>.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89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647" y="928317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Customizable &amp; </a:t>
            </a:r>
            <a:r>
              <a:rPr lang="en-US" dirty="0"/>
              <a:t>Data independent deployment strategy</a:t>
            </a:r>
            <a:r>
              <a:rPr lang="en-US" dirty="0" smtClean="0"/>
              <a:t>.</a:t>
            </a:r>
          </a:p>
          <a:p>
            <a:r>
              <a:rPr lang="en-US" dirty="0" smtClean="0"/>
              <a:t>Train</a:t>
            </a:r>
          </a:p>
          <a:p>
            <a:pPr lvl="1"/>
            <a:r>
              <a:rPr lang="en-US" dirty="0" smtClean="0"/>
              <a:t>Data Preprocessing</a:t>
            </a:r>
          </a:p>
          <a:p>
            <a:pPr lvl="2"/>
            <a:r>
              <a:rPr lang="en-US" dirty="0"/>
              <a:t>Automatic Data </a:t>
            </a:r>
            <a:r>
              <a:rPr lang="en-US" dirty="0" smtClean="0"/>
              <a:t>Normalization</a:t>
            </a:r>
          </a:p>
          <a:p>
            <a:pPr lvl="2"/>
            <a:r>
              <a:rPr lang="en-US" dirty="0" smtClean="0"/>
              <a:t>Augmentation</a:t>
            </a:r>
          </a:p>
          <a:p>
            <a:pPr lvl="2"/>
            <a:r>
              <a:rPr lang="en-US" dirty="0" smtClean="0"/>
              <a:t>Image tiling</a:t>
            </a:r>
          </a:p>
          <a:p>
            <a:pPr lvl="2"/>
            <a:r>
              <a:rPr lang="en-US" dirty="0" smtClean="0"/>
              <a:t>Random data splitting in train &amp; validation sets.</a:t>
            </a:r>
          </a:p>
          <a:p>
            <a:pPr lvl="2"/>
            <a:r>
              <a:rPr lang="en-US" dirty="0" smtClean="0"/>
              <a:t>Custom data generators</a:t>
            </a:r>
          </a:p>
          <a:p>
            <a:pPr lvl="1"/>
            <a:r>
              <a:rPr lang="en-US" dirty="0" smtClean="0"/>
              <a:t>Live feedback from training process via plots</a:t>
            </a:r>
          </a:p>
          <a:p>
            <a:pPr lvl="1"/>
            <a:r>
              <a:rPr lang="en-US" dirty="0" smtClean="0"/>
              <a:t>Automatic saving best model</a:t>
            </a:r>
          </a:p>
          <a:p>
            <a:r>
              <a:rPr lang="en-US" dirty="0" smtClean="0"/>
              <a:t>Prediction</a:t>
            </a:r>
          </a:p>
          <a:p>
            <a:pPr lvl="1"/>
            <a:r>
              <a:rPr lang="en-US" dirty="0" smtClean="0"/>
              <a:t>Selection of Trained Models with training accuracy.</a:t>
            </a:r>
          </a:p>
          <a:p>
            <a:pPr lvl="1"/>
            <a:r>
              <a:rPr lang="en-US" dirty="0" smtClean="0"/>
              <a:t>Facility to upload Dataset for on-the-fly prediction.</a:t>
            </a:r>
          </a:p>
          <a:p>
            <a:pPr lvl="1"/>
            <a:r>
              <a:rPr lang="en-US" dirty="0" smtClean="0"/>
              <a:t>Results visualization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58111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Web </a:t>
            </a:r>
            <a:r>
              <a:rPr lang="en-US" sz="2400" b="1" dirty="0" smtClean="0"/>
              <a:t>Based Workbench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9622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8111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Web </a:t>
            </a:r>
            <a:r>
              <a:rPr lang="en-US" sz="2400" b="1" dirty="0" smtClean="0"/>
              <a:t>Based Workbench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7" y="1012962"/>
            <a:ext cx="5933304" cy="51400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382" y="3984433"/>
            <a:ext cx="4583618" cy="21685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236" y="1012962"/>
            <a:ext cx="2942824" cy="22071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777526" y="6217997"/>
            <a:ext cx="279980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Interface for Training Model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18341" y="3326928"/>
            <a:ext cx="331661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Live feedback of Training process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75387" y="6217997"/>
            <a:ext cx="423160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Interface for prediction using saved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4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364" y="757401"/>
            <a:ext cx="10515600" cy="5626308"/>
          </a:xfrm>
        </p:spPr>
        <p:txBody>
          <a:bodyPr>
            <a:normAutofit/>
          </a:bodyPr>
          <a:lstStyle/>
          <a:p>
            <a:r>
              <a:rPr lang="en-US" dirty="0" smtClean="0"/>
              <a:t>The developed models show satisfactory performance in semantic segmentation problem on SOI high resolution ORI datasets. The </a:t>
            </a:r>
            <a:r>
              <a:rPr lang="en-US" dirty="0" smtClean="0">
                <a:solidFill>
                  <a:schemeClr val="accent6"/>
                </a:solidFill>
              </a:rPr>
              <a:t>highest </a:t>
            </a:r>
            <a:r>
              <a:rPr lang="en-US" dirty="0" err="1" smtClean="0">
                <a:solidFill>
                  <a:schemeClr val="accent6"/>
                </a:solidFill>
              </a:rPr>
              <a:t>IoU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/>
              <a:t>achieved is </a:t>
            </a:r>
            <a:r>
              <a:rPr lang="en-US" dirty="0" smtClean="0">
                <a:solidFill>
                  <a:schemeClr val="accent6"/>
                </a:solidFill>
              </a:rPr>
              <a:t>76.26</a:t>
            </a:r>
            <a:r>
              <a:rPr lang="en-US" dirty="0" smtClean="0"/>
              <a:t> using </a:t>
            </a:r>
            <a:r>
              <a:rPr lang="en-US" dirty="0" smtClean="0">
                <a:solidFill>
                  <a:schemeClr val="accent6"/>
                </a:solidFill>
              </a:rPr>
              <a:t>UNET architecture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Developed web based User Interface (UI) allows SOI users to have abstract controls over segmentation architectures through hyper-parameters tuning in training process and to save the same model for later predictions.</a:t>
            </a:r>
          </a:p>
          <a:p>
            <a:r>
              <a:rPr lang="en-US" dirty="0"/>
              <a:t>The </a:t>
            </a:r>
            <a:r>
              <a:rPr lang="en-US" dirty="0" smtClean="0"/>
              <a:t>web </a:t>
            </a:r>
            <a:r>
              <a:rPr lang="en-US" dirty="0"/>
              <a:t>based UI </a:t>
            </a:r>
            <a:r>
              <a:rPr lang="en-US" dirty="0" smtClean="0"/>
              <a:t>also facilitates prediction using saved models over uploaded image.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58111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Conclusion</a:t>
            </a:r>
            <a:endParaRPr lang="en-US" sz="2400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2364" y="4678496"/>
            <a:ext cx="10515600" cy="3848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974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80252" y="2967335"/>
            <a:ext cx="38314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!!! Thanks !!!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7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Problem Statement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b="1" dirty="0" smtClean="0"/>
              <a:t>Problem statement: 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</a:rPr>
              <a:t>Earth Observation Applications</a:t>
            </a:r>
          </a:p>
          <a:p>
            <a:pPr marL="0" indent="0" algn="just">
              <a:buNone/>
            </a:pPr>
            <a:r>
              <a:rPr lang="en-IN" b="1" dirty="0" smtClean="0"/>
              <a:t>Title:</a:t>
            </a:r>
            <a:r>
              <a:rPr lang="en-IN" dirty="0" smtClean="0"/>
              <a:t> 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</a:rPr>
              <a:t>Semantic Segmentation of the aerial imagery</a:t>
            </a:r>
          </a:p>
          <a:p>
            <a:pPr marL="0" indent="0" algn="just">
              <a:buNone/>
            </a:pPr>
            <a:r>
              <a:rPr lang="en-IN" b="1" dirty="0" smtClean="0"/>
              <a:t>Technique Details: </a:t>
            </a:r>
            <a:r>
              <a:rPr lang="en-IN" b="1" dirty="0" smtClean="0">
                <a:solidFill>
                  <a:schemeClr val="accent1">
                    <a:lumMod val="50000"/>
                  </a:schemeClr>
                </a:solidFill>
              </a:rPr>
              <a:t>Semantic </a:t>
            </a:r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segmentation technique using Artificial Intelligence</a:t>
            </a:r>
            <a:r>
              <a:rPr lang="en-IN" dirty="0"/>
              <a:t> is the process of classifying each pixel in an image belonging to a certain class and hence can be thought of as a classification problem per pixel using AI methods. This technique is used here to classify each pixel in </a:t>
            </a:r>
            <a:r>
              <a:rPr lang="en-IN" dirty="0" smtClean="0"/>
              <a:t>aerial imagery </a:t>
            </a:r>
            <a:r>
              <a:rPr lang="en-IN" dirty="0"/>
              <a:t>to </a:t>
            </a:r>
            <a:r>
              <a:rPr lang="en-IN" dirty="0" smtClean="0"/>
              <a:t>a certain </a:t>
            </a:r>
            <a:r>
              <a:rPr lang="en-IN" dirty="0"/>
              <a:t>class. 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118487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Orthorectified</a:t>
            </a:r>
            <a:r>
              <a:rPr lang="en-US" dirty="0" smtClean="0"/>
              <a:t> Images (ORI) </a:t>
            </a:r>
          </a:p>
          <a:p>
            <a:pPr lvl="1"/>
            <a:r>
              <a:rPr lang="en-US" dirty="0" smtClean="0"/>
              <a:t>4 Channels: RGB and alpha</a:t>
            </a:r>
          </a:p>
          <a:p>
            <a:r>
              <a:rPr lang="en-US" dirty="0" smtClean="0"/>
              <a:t>Digital Elevation Model (DEM)</a:t>
            </a:r>
            <a:endParaRPr lang="en-US" dirty="0"/>
          </a:p>
          <a:p>
            <a:r>
              <a:rPr lang="en-US" dirty="0" smtClean="0"/>
              <a:t>Class Boundaries in </a:t>
            </a:r>
            <a:r>
              <a:rPr lang="en-US" dirty="0" err="1" smtClean="0"/>
              <a:t>GeoDataBase</a:t>
            </a:r>
            <a:r>
              <a:rPr lang="en-US" dirty="0" smtClean="0"/>
              <a:t> (.</a:t>
            </a:r>
            <a:r>
              <a:rPr lang="en-US" dirty="0" err="1" smtClean="0"/>
              <a:t>gdb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Major classes are Vegetation, Roof/</a:t>
            </a:r>
            <a:r>
              <a:rPr lang="en-US" dirty="0" err="1" smtClean="0"/>
              <a:t>BuiltUp</a:t>
            </a:r>
            <a:r>
              <a:rPr lang="en-US" dirty="0" smtClean="0"/>
              <a:t>, Open Area, Road etc.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881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097" y="279667"/>
            <a:ext cx="10515600" cy="62618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Dataset Preparation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679" y="3583398"/>
            <a:ext cx="2967602" cy="2772079"/>
          </a:xfrm>
        </p:spPr>
      </p:pic>
      <p:sp>
        <p:nvSpPr>
          <p:cNvPr id="8" name="TextBox 7"/>
          <p:cNvSpPr txBox="1"/>
          <p:nvPr/>
        </p:nvSpPr>
        <p:spPr>
          <a:xfrm>
            <a:off x="5419495" y="4341854"/>
            <a:ext cx="25722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Operations on Class Boundaries</a:t>
            </a:r>
          </a:p>
          <a:p>
            <a:pPr marL="342900" indent="-342900">
              <a:buAutoNum type="arabicPeriod"/>
            </a:pPr>
            <a:r>
              <a:rPr lang="en-US" dirty="0" smtClean="0"/>
              <a:t>Vector data cleaning</a:t>
            </a:r>
          </a:p>
          <a:p>
            <a:pPr marL="342900" indent="-342900">
              <a:buAutoNum type="arabicPeriod"/>
            </a:pPr>
            <a:r>
              <a:rPr lang="en-US" dirty="0" smtClean="0"/>
              <a:t>Conversion of vector data to image mask keeping ORI data resolution.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26878" y="897821"/>
            <a:ext cx="25722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Operations on ORI Data</a:t>
            </a:r>
          </a:p>
          <a:p>
            <a:pPr marL="342900" indent="-342900">
              <a:buAutoNum type="arabicPeriod"/>
            </a:pPr>
            <a:r>
              <a:rPr lang="en-US" dirty="0" smtClean="0"/>
              <a:t>Removal of alpha band</a:t>
            </a:r>
          </a:p>
          <a:p>
            <a:pPr marL="342900" indent="-342900">
              <a:buAutoNum type="arabicPeriod"/>
            </a:pPr>
            <a:r>
              <a:rPr lang="en-US" dirty="0" smtClean="0"/>
              <a:t>DEM image resampling and stacked with ORI data</a:t>
            </a:r>
          </a:p>
          <a:p>
            <a:pPr marL="342900" indent="-342900">
              <a:buAutoNum type="arabicPeriod"/>
            </a:pPr>
            <a:r>
              <a:rPr lang="en-US" dirty="0" smtClean="0"/>
              <a:t>Clipped stacked data with extent of </a:t>
            </a:r>
            <a:r>
              <a:rPr lang="en-US" dirty="0"/>
              <a:t>‘roof/</a:t>
            </a:r>
            <a:r>
              <a:rPr lang="en-US" dirty="0" err="1"/>
              <a:t>builtup</a:t>
            </a:r>
            <a:r>
              <a:rPr lang="en-US" dirty="0"/>
              <a:t>’ </a:t>
            </a:r>
            <a:r>
              <a:rPr lang="en-US" dirty="0" err="1" smtClean="0"/>
              <a:t>gdb</a:t>
            </a:r>
            <a:r>
              <a:rPr lang="en-US" dirty="0" smtClean="0"/>
              <a:t>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29" y="1860883"/>
            <a:ext cx="4120745" cy="38391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67" y="279667"/>
            <a:ext cx="2967602" cy="276021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763001" y="3039882"/>
            <a:ext cx="278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4 Channels ORI </a:t>
            </a:r>
          </a:p>
          <a:p>
            <a:pPr algn="ctr"/>
            <a:r>
              <a:rPr lang="en-US" sz="1400" dirty="0" smtClean="0"/>
              <a:t>(R, G, B, DEM)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8763001" y="6373179"/>
            <a:ext cx="278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Roof/</a:t>
            </a:r>
            <a:r>
              <a:rPr lang="en-US" sz="1400" dirty="0" err="1" smtClean="0"/>
              <a:t>BuildUp</a:t>
            </a:r>
            <a:r>
              <a:rPr lang="en-US" sz="1400" dirty="0" smtClean="0"/>
              <a:t> Mask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4314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638806"/>
              </p:ext>
            </p:extLst>
          </p:nvPr>
        </p:nvGraphicFramePr>
        <p:xfrm>
          <a:off x="821108" y="759612"/>
          <a:ext cx="10515600" cy="59325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22279"/>
                <a:gridCol w="3893321"/>
              </a:tblGrid>
              <a:tr h="72048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Challenges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Actions taken</a:t>
                      </a:r>
                      <a:endParaRPr lang="en-US" dirty="0"/>
                    </a:p>
                  </a:txBody>
                  <a:tcPr/>
                </a:tc>
              </a:tr>
              <a:tr h="825774">
                <a:tc>
                  <a:txBody>
                    <a:bodyPr/>
                    <a:lstStyle/>
                    <a:p>
                      <a:pPr marL="0" marR="0" lvl="1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Though dataset had multiple classes but only rooftop/ built-up were the only classes that were common across multiple datasets.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 smtClean="0"/>
                        <a:t>Semantic</a:t>
                      </a:r>
                      <a:r>
                        <a:rPr lang="en-US" baseline="0" dirty="0" smtClean="0"/>
                        <a:t> segmentation scope was reduced to produce semantic map for </a:t>
                      </a:r>
                      <a:r>
                        <a:rPr lang="en-US" dirty="0" smtClean="0"/>
                        <a:t>rooftop/ built-up class.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568971">
                <a:tc>
                  <a:txBody>
                    <a:bodyPr/>
                    <a:lstStyle/>
                    <a:p>
                      <a:pPr marL="342900" lvl="1" indent="-342900" algn="just">
                        <a:spcBef>
                          <a:spcPts val="1000"/>
                        </a:spcBef>
                      </a:pPr>
                      <a:r>
                        <a:rPr lang="en-US" dirty="0" smtClean="0"/>
                        <a:t>Rooftop/ built-up class was not properly labelled:</a:t>
                      </a:r>
                    </a:p>
                    <a:p>
                      <a:pPr marL="800100" lvl="2" indent="-342900" algn="just">
                        <a:spcBef>
                          <a:spcPts val="1000"/>
                        </a:spcBef>
                        <a:buFont typeface="+mj-lt"/>
                        <a:buAutoNum type="arabicPeriod"/>
                      </a:pPr>
                      <a:r>
                        <a:rPr lang="en-US" dirty="0" smtClean="0"/>
                        <a:t>Whole dataset was not labelled.</a:t>
                      </a:r>
                    </a:p>
                    <a:p>
                      <a:pPr marL="800100" lvl="2" indent="-342900" algn="just">
                        <a:spcBef>
                          <a:spcPts val="1000"/>
                        </a:spcBef>
                        <a:buFont typeface="+mj-lt"/>
                        <a:buAutoNum type="arabicPeriod"/>
                      </a:pPr>
                      <a:r>
                        <a:rPr lang="en-US" dirty="0" smtClean="0"/>
                        <a:t>Overlapping over other classes such as open-area, vegetation, trees etc.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just">
                        <a:buAutoNum type="arabicPeriod"/>
                      </a:pPr>
                      <a:r>
                        <a:rPr lang="en-US" baseline="0" dirty="0" smtClean="0"/>
                        <a:t>Digitization was done for the </a:t>
                      </a:r>
                      <a:r>
                        <a:rPr lang="en-US" dirty="0" smtClean="0"/>
                        <a:t>rooftop/ built-up vector data </a:t>
                      </a:r>
                      <a:r>
                        <a:rPr lang="en-US" baseline="0" dirty="0" smtClean="0"/>
                        <a:t>extent. </a:t>
                      </a:r>
                    </a:p>
                    <a:p>
                      <a:pPr marL="342900" indent="-342900" algn="just">
                        <a:buAutoNum type="arabicPeriod"/>
                      </a:pPr>
                      <a:r>
                        <a:rPr lang="en-US" baseline="0" dirty="0" smtClean="0"/>
                        <a:t>Removal of Overlapping of classes to some extent.</a:t>
                      </a:r>
                    </a:p>
                    <a:p>
                      <a:pPr marL="0" indent="0" algn="just">
                        <a:buNone/>
                      </a:pPr>
                      <a:endParaRPr lang="en-US" dirty="0"/>
                    </a:p>
                  </a:txBody>
                  <a:tcPr/>
                </a:tc>
              </a:tr>
              <a:tr h="2312168">
                <a:tc>
                  <a:txBody>
                    <a:bodyPr/>
                    <a:lstStyle/>
                    <a:p>
                      <a:pPr marL="342900" lvl="1" indent="-342900" algn="just">
                        <a:spcBef>
                          <a:spcPts val="1000"/>
                        </a:spcBef>
                      </a:pPr>
                      <a:r>
                        <a:rPr lang="en-US" dirty="0" smtClean="0"/>
                        <a:t>Datasets</a:t>
                      </a:r>
                    </a:p>
                    <a:p>
                      <a:pPr marL="800100" lvl="2" indent="-342900" algn="just">
                        <a:spcBef>
                          <a:spcPts val="1000"/>
                        </a:spcBef>
                        <a:buFont typeface="+mj-lt"/>
                        <a:buAutoNum type="arabicPeriod"/>
                      </a:pPr>
                      <a:r>
                        <a:rPr lang="en-US" dirty="0" smtClean="0"/>
                        <a:t>ORI Images and some of the provided vector data (GDB) were in different projection (ALUPUR, CHIBRAMAU, KANNAUJ(146874))</a:t>
                      </a:r>
                    </a:p>
                    <a:p>
                      <a:pPr marL="800100" lvl="2" indent="-342900" algn="just">
                        <a:spcBef>
                          <a:spcPts val="1000"/>
                        </a:spcBef>
                        <a:buFont typeface="+mj-lt"/>
                        <a:buAutoNum type="arabicPeriod"/>
                      </a:pPr>
                      <a:r>
                        <a:rPr lang="en-US" dirty="0" smtClean="0"/>
                        <a:t>ORI</a:t>
                      </a:r>
                      <a:r>
                        <a:rPr lang="en-US" baseline="0" dirty="0" smtClean="0"/>
                        <a:t> images had either 3 or 4 (+alpha) channels</a:t>
                      </a:r>
                    </a:p>
                    <a:p>
                      <a:pPr marL="800100" lvl="2" indent="-342900" algn="just">
                        <a:spcBef>
                          <a:spcPts val="1000"/>
                        </a:spcBef>
                        <a:buFont typeface="+mj-lt"/>
                        <a:buAutoNum type="arabicPeriod"/>
                      </a:pPr>
                      <a:r>
                        <a:rPr lang="en-US" baseline="0" dirty="0" smtClean="0"/>
                        <a:t>Though sufficient ORI images were provided but associated vector data was incomplete.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just">
                        <a:buFont typeface="+mj-lt"/>
                        <a:buAutoNum type="arabicPeriod"/>
                      </a:pPr>
                      <a:endParaRPr lang="en-US" dirty="0" smtClean="0"/>
                    </a:p>
                    <a:p>
                      <a:pPr marL="342900" indent="-342900" algn="just">
                        <a:buFont typeface="+mj-lt"/>
                        <a:buAutoNum type="arabicPeriod"/>
                      </a:pPr>
                      <a:endParaRPr lang="en-US" dirty="0" smtClean="0"/>
                    </a:p>
                    <a:p>
                      <a:pPr marL="342900" indent="-342900" algn="just">
                        <a:buFont typeface="+mj-lt"/>
                        <a:buAutoNum type="arabicPeriod"/>
                      </a:pPr>
                      <a:r>
                        <a:rPr lang="en-US" dirty="0" smtClean="0"/>
                        <a:t>Re-projection has been done.</a:t>
                      </a:r>
                    </a:p>
                    <a:p>
                      <a:pPr marL="342900" indent="-342900" algn="just">
                        <a:buFont typeface="+mj-lt"/>
                        <a:buAutoNum type="arabicPeriod"/>
                      </a:pPr>
                      <a:r>
                        <a:rPr lang="en-US" dirty="0" smtClean="0"/>
                        <a:t>Alpha</a:t>
                      </a:r>
                      <a:r>
                        <a:rPr lang="en-US" baseline="0" dirty="0" smtClean="0"/>
                        <a:t> channel was removed from ORI images. Integrated DEM as one of the channel in input images.</a:t>
                      </a:r>
                    </a:p>
                    <a:p>
                      <a:pPr marL="342900" indent="-342900" algn="just">
                        <a:buFont typeface="+mj-lt"/>
                        <a:buAutoNum type="arabicPeriod"/>
                      </a:pPr>
                      <a:r>
                        <a:rPr lang="en-US" baseline="0" dirty="0" smtClean="0"/>
                        <a:t>Data volume increased for training through augmentation techniques</a:t>
                      </a:r>
                      <a:endParaRPr lang="en-US" dirty="0" smtClean="0"/>
                    </a:p>
                    <a:p>
                      <a:pPr marL="342900" indent="-342900" algn="just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0"/>
            <a:ext cx="12192000" cy="58111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Challenges during dataset preparation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849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58111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Challenges during dataset preparation</a:t>
            </a:r>
            <a:endParaRPr lang="en-US" sz="2400" b="1" dirty="0"/>
          </a:p>
        </p:txBody>
      </p:sp>
      <p:grpSp>
        <p:nvGrpSpPr>
          <p:cNvPr id="22" name="Group 21"/>
          <p:cNvGrpSpPr/>
          <p:nvPr/>
        </p:nvGrpSpPr>
        <p:grpSpPr>
          <a:xfrm>
            <a:off x="0" y="1372822"/>
            <a:ext cx="11998295" cy="4631821"/>
            <a:chOff x="0" y="1372822"/>
            <a:chExt cx="11998295" cy="463182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2822"/>
              <a:ext cx="8077446" cy="4631821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8580152" y="1429195"/>
              <a:ext cx="3418143" cy="4532681"/>
              <a:chOff x="8528878" y="1061726"/>
              <a:chExt cx="3418143" cy="453268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10143858" y="1239140"/>
                <a:ext cx="1803163" cy="7691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Un-labelled / Non- Digitized Data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0143857" y="2772285"/>
                <a:ext cx="1803163" cy="7691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Improper/ Cross Class Labelling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0143856" y="4468026"/>
                <a:ext cx="1803163" cy="7691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Open Area marked as Built-Up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13239" y="2526563"/>
                <a:ext cx="1216975" cy="1388783"/>
              </a:xfrm>
              <a:prstGeom prst="rect">
                <a:avLst/>
              </a:prstGeom>
              <a:ln w="28575">
                <a:solidFill>
                  <a:schemeClr val="accent2"/>
                </a:solidFill>
              </a:ln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3239" y="1061726"/>
                <a:ext cx="1181100" cy="1123950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28878" y="4256233"/>
                <a:ext cx="1464832" cy="1338174"/>
              </a:xfrm>
              <a:prstGeom prst="rect">
                <a:avLst/>
              </a:prstGeom>
              <a:ln w="28575">
                <a:solidFill>
                  <a:srgbClr val="92D050"/>
                </a:solidFill>
              </a:ln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5913689" y="3117201"/>
              <a:ext cx="1093862" cy="1143061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49667" y="3588423"/>
              <a:ext cx="461473" cy="419555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995885" y="4050484"/>
              <a:ext cx="461473" cy="419555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5457358" y="4470039"/>
              <a:ext cx="3122794" cy="1134578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3"/>
            </p:cNvCxnSpPr>
            <p:nvPr/>
          </p:nvCxnSpPr>
          <p:spPr>
            <a:xfrm flipV="1">
              <a:off x="5811140" y="3798200"/>
              <a:ext cx="2953373" cy="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7007551" y="2153540"/>
              <a:ext cx="1756962" cy="963661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040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07475" y="1684462"/>
            <a:ext cx="106680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/>
              <a:t>High Resolution data download </a:t>
            </a:r>
            <a:endParaRPr lang="en-IN" sz="1200" b="1" dirty="0"/>
          </a:p>
        </p:txBody>
      </p:sp>
      <p:sp>
        <p:nvSpPr>
          <p:cNvPr id="6" name="Rectangle 5"/>
          <p:cNvSpPr/>
          <p:nvPr/>
        </p:nvSpPr>
        <p:spPr>
          <a:xfrm>
            <a:off x="2011326" y="2840585"/>
            <a:ext cx="10824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/>
              <a:t>Data pre-processing </a:t>
            </a:r>
            <a:endParaRPr lang="en-IN" sz="1200" b="1" dirty="0"/>
          </a:p>
        </p:txBody>
      </p:sp>
      <p:sp>
        <p:nvSpPr>
          <p:cNvPr id="7" name="Rectangle 6"/>
          <p:cNvSpPr/>
          <p:nvPr/>
        </p:nvSpPr>
        <p:spPr>
          <a:xfrm>
            <a:off x="2948887" y="4086284"/>
            <a:ext cx="113713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/>
              <a:t>Labelled Data generation </a:t>
            </a:r>
            <a:endParaRPr lang="en-IN" sz="1200" b="1" dirty="0"/>
          </a:p>
        </p:txBody>
      </p:sp>
      <p:sp>
        <p:nvSpPr>
          <p:cNvPr id="8" name="Rectangle 7"/>
          <p:cNvSpPr/>
          <p:nvPr/>
        </p:nvSpPr>
        <p:spPr>
          <a:xfrm>
            <a:off x="3928188" y="5277701"/>
            <a:ext cx="288315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/>
              <a:t>Augmentation, Image tilling and use of data generator for better training process</a:t>
            </a:r>
            <a:endParaRPr lang="en-IN" sz="1200" b="1" dirty="0"/>
          </a:p>
        </p:txBody>
      </p:sp>
      <p:sp>
        <p:nvSpPr>
          <p:cNvPr id="9" name="Rectangle 8"/>
          <p:cNvSpPr/>
          <p:nvPr/>
        </p:nvSpPr>
        <p:spPr>
          <a:xfrm>
            <a:off x="6488760" y="4086284"/>
            <a:ext cx="113323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/>
              <a:t>Model training and hyper parameter tuning </a:t>
            </a:r>
            <a:endParaRPr lang="en-IN" sz="1200" b="1" dirty="0"/>
          </a:p>
        </p:txBody>
      </p:sp>
      <p:sp>
        <p:nvSpPr>
          <p:cNvPr id="10" name="Rectangle 9"/>
          <p:cNvSpPr/>
          <p:nvPr/>
        </p:nvSpPr>
        <p:spPr>
          <a:xfrm>
            <a:off x="7525135" y="2846083"/>
            <a:ext cx="119575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/>
              <a:t>Model performance evaluation </a:t>
            </a:r>
            <a:endParaRPr lang="en-IN" sz="1200" b="1" dirty="0"/>
          </a:p>
        </p:txBody>
      </p:sp>
      <p:sp>
        <p:nvSpPr>
          <p:cNvPr id="11" name="Rectangle 10"/>
          <p:cNvSpPr/>
          <p:nvPr/>
        </p:nvSpPr>
        <p:spPr>
          <a:xfrm>
            <a:off x="8186179" y="1705373"/>
            <a:ext cx="123873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/>
              <a:t>Model deployment over web</a:t>
            </a:r>
            <a:endParaRPr lang="en-IN" sz="12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6" t="12396" b="10737"/>
          <a:stretch/>
        </p:blipFill>
        <p:spPr>
          <a:xfrm>
            <a:off x="7932055" y="4481149"/>
            <a:ext cx="789913" cy="572487"/>
          </a:xfrm>
          <a:prstGeom prst="rect">
            <a:avLst/>
          </a:prstGeom>
        </p:spPr>
      </p:pic>
      <p:pic>
        <p:nvPicPr>
          <p:cNvPr id="13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8" t="16244" r="1134"/>
          <a:stretch/>
        </p:blipFill>
        <p:spPr>
          <a:xfrm>
            <a:off x="9010578" y="4481148"/>
            <a:ext cx="754821" cy="566263"/>
          </a:xfrm>
        </p:spPr>
      </p:pic>
      <p:sp>
        <p:nvSpPr>
          <p:cNvPr id="16" name="TextBox 15"/>
          <p:cNvSpPr txBox="1"/>
          <p:nvPr/>
        </p:nvSpPr>
        <p:spPr>
          <a:xfrm>
            <a:off x="8756076" y="3833202"/>
            <a:ext cx="2868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 smtClean="0"/>
              <a:t>Performance metrics (</a:t>
            </a:r>
            <a:r>
              <a:rPr lang="en-IN" sz="1200" b="1" dirty="0" err="1" smtClean="0"/>
              <a:t>Jaccard</a:t>
            </a:r>
            <a:r>
              <a:rPr lang="en-IN" sz="1200" b="1" dirty="0" smtClean="0"/>
              <a:t> Coefficient)</a:t>
            </a:r>
            <a:endParaRPr lang="en-IN" sz="1200" b="1" dirty="0"/>
          </a:p>
        </p:txBody>
      </p:sp>
      <p:pic>
        <p:nvPicPr>
          <p:cNvPr id="18" name="Content Placeholder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8" t="16244" r="1134"/>
          <a:stretch/>
        </p:blipFill>
        <p:spPr>
          <a:xfrm>
            <a:off x="10177298" y="4481147"/>
            <a:ext cx="754821" cy="5662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716232" y="456901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 smtClean="0"/>
              <a:t>+</a:t>
            </a:r>
            <a:endParaRPr lang="en-IN" sz="1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9804774" y="454348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 smtClean="0"/>
              <a:t>=</a:t>
            </a:r>
            <a:endParaRPr lang="en-IN" sz="1200" b="1" dirty="0"/>
          </a:p>
        </p:txBody>
      </p:sp>
      <p:pic>
        <p:nvPicPr>
          <p:cNvPr id="21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396" y="3133473"/>
            <a:ext cx="725669" cy="73333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892873" y="5150944"/>
            <a:ext cx="3618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 smtClean="0"/>
              <a:t>Satellite Image + Labelled Data = Segmentation Result</a:t>
            </a:r>
            <a:endParaRPr lang="en-IN" sz="1200" b="1" dirty="0"/>
          </a:p>
        </p:txBody>
      </p:sp>
      <p:pic>
        <p:nvPicPr>
          <p:cNvPr id="23" name="Content Placeholder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8" t="16244" r="1134"/>
          <a:stretch/>
        </p:blipFill>
        <p:spPr>
          <a:xfrm>
            <a:off x="1887910" y="4434421"/>
            <a:ext cx="754821" cy="56626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69784" y="2992665"/>
            <a:ext cx="1532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Image stacking, re-projection, clipping etc.</a:t>
            </a:r>
            <a:endParaRPr lang="en-IN" sz="1200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77"/>
          <a:stretch/>
        </p:blipFill>
        <p:spPr>
          <a:xfrm>
            <a:off x="435337" y="1808688"/>
            <a:ext cx="524977" cy="51650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40570" y="2354006"/>
            <a:ext cx="995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Aerial Imagery</a:t>
            </a:r>
            <a:endParaRPr lang="en-IN" sz="1200" b="1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061942" y="4936496"/>
            <a:ext cx="3030" cy="431685"/>
          </a:xfrm>
          <a:prstGeom prst="straightConnector1">
            <a:avLst/>
          </a:prstGeom>
          <a:ln w="6032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090728" y="3704792"/>
            <a:ext cx="3030" cy="431685"/>
          </a:xfrm>
          <a:prstGeom prst="straightConnector1">
            <a:avLst/>
          </a:prstGeom>
          <a:ln w="6032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265320" y="2515407"/>
            <a:ext cx="3030" cy="431685"/>
          </a:xfrm>
          <a:prstGeom prst="straightConnector1">
            <a:avLst/>
          </a:prstGeom>
          <a:ln w="6032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6667881" y="4853667"/>
            <a:ext cx="10364" cy="435776"/>
          </a:xfrm>
          <a:prstGeom prst="straightConnector1">
            <a:avLst/>
          </a:prstGeom>
          <a:ln w="6032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7612660" y="3685040"/>
            <a:ext cx="10364" cy="435776"/>
          </a:xfrm>
          <a:prstGeom prst="straightConnector1">
            <a:avLst/>
          </a:prstGeom>
          <a:ln w="6032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8705868" y="2515040"/>
            <a:ext cx="10364" cy="435776"/>
          </a:xfrm>
          <a:prstGeom prst="straightConnector1">
            <a:avLst/>
          </a:prstGeom>
          <a:ln w="6032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0" y="0"/>
            <a:ext cx="12192000" cy="58111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Block Diagram of Proposed Solution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345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578" y="679667"/>
            <a:ext cx="10515600" cy="5310112"/>
          </a:xfrm>
        </p:spPr>
        <p:txBody>
          <a:bodyPr>
            <a:normAutofit/>
          </a:bodyPr>
          <a:lstStyle/>
          <a:p>
            <a:r>
              <a:rPr lang="en-US" sz="1800" dirty="0" smtClean="0"/>
              <a:t>Developed </a:t>
            </a:r>
            <a:r>
              <a:rPr lang="en-US" sz="1800" dirty="0" smtClean="0">
                <a:solidFill>
                  <a:srgbClr val="00B050"/>
                </a:solidFill>
              </a:rPr>
              <a:t>prototype segmentation model</a:t>
            </a:r>
            <a:r>
              <a:rPr lang="en-US" sz="1800" dirty="0" smtClean="0"/>
              <a:t> on publically available </a:t>
            </a:r>
            <a:r>
              <a:rPr lang="en-US" sz="1800" dirty="0"/>
              <a:t>data (</a:t>
            </a:r>
            <a:r>
              <a:rPr lang="en-US" sz="1800" dirty="0" smtClean="0"/>
              <a:t>semantic drone dataset</a:t>
            </a:r>
            <a:r>
              <a:rPr lang="en-US" sz="1800" dirty="0"/>
              <a:t>). </a:t>
            </a:r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pPr lvl="1"/>
            <a:r>
              <a:rPr lang="en-US" sz="1800" dirty="0" smtClean="0"/>
              <a:t>Model didn’t performed well on </a:t>
            </a:r>
            <a:r>
              <a:rPr lang="en-US" sz="1800" dirty="0" err="1" smtClean="0"/>
              <a:t>SoI</a:t>
            </a:r>
            <a:r>
              <a:rPr lang="en-US" sz="1800" dirty="0" smtClean="0"/>
              <a:t> data because of:</a:t>
            </a:r>
          </a:p>
          <a:p>
            <a:pPr lvl="2"/>
            <a:r>
              <a:rPr lang="en-US" sz="1600" dirty="0" smtClean="0"/>
              <a:t>Different resolution of train (public dataset) and test (</a:t>
            </a:r>
            <a:r>
              <a:rPr lang="en-US" sz="1600" dirty="0" err="1" smtClean="0"/>
              <a:t>SoI</a:t>
            </a:r>
            <a:r>
              <a:rPr lang="en-US" sz="1600" dirty="0" smtClean="0"/>
              <a:t> dataset) datasets.</a:t>
            </a:r>
          </a:p>
          <a:p>
            <a:pPr lvl="2"/>
            <a:r>
              <a:rPr lang="en-US" sz="1600" dirty="0" smtClean="0"/>
              <a:t>Different Sensor sensitivity resulting into difference in tone, texture and context.</a:t>
            </a:r>
            <a:endParaRPr lang="en-US" sz="1400" dirty="0" smtClean="0"/>
          </a:p>
          <a:p>
            <a:r>
              <a:rPr lang="en-US" sz="1800" dirty="0"/>
              <a:t>Tried transfer learning using VGG-16 and </a:t>
            </a:r>
            <a:r>
              <a:rPr lang="en-US" sz="1800" dirty="0" err="1"/>
              <a:t>ResNet</a:t>
            </a:r>
            <a:r>
              <a:rPr lang="en-US" sz="1800" dirty="0"/>
              <a:t> </a:t>
            </a:r>
            <a:r>
              <a:rPr lang="en-US" sz="1800" dirty="0" err="1"/>
              <a:t>pretrained</a:t>
            </a:r>
            <a:r>
              <a:rPr lang="en-US" sz="1800" dirty="0"/>
              <a:t> models. The </a:t>
            </a:r>
            <a:r>
              <a:rPr lang="en-US" sz="1800" dirty="0" err="1"/>
              <a:t>pretrained</a:t>
            </a:r>
            <a:r>
              <a:rPr lang="en-US" sz="1800" dirty="0"/>
              <a:t> models are trained on 3 channels RGB images only and hence cannot be scaled for more channels.</a:t>
            </a:r>
          </a:p>
          <a:p>
            <a:endParaRPr lang="en-US" sz="1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34" y="1082529"/>
            <a:ext cx="5919386" cy="20633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23178" y="33347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15129" y="1082529"/>
            <a:ext cx="30679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24 Classes: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paved-area, </a:t>
            </a:r>
            <a:r>
              <a:rPr lang="en-US" sz="1600" dirty="0" smtClean="0"/>
              <a:t>dirt, grass, gravel, water, rocks, pool, vegetation, roof, wall, window, door, fence, fence-pole, person, dog, car, bicycle, tree, bald-tree, </a:t>
            </a:r>
            <a:r>
              <a:rPr lang="en-US" sz="1600" dirty="0" err="1" smtClean="0"/>
              <a:t>ar</a:t>
            </a:r>
            <a:r>
              <a:rPr lang="en-US" sz="1600" dirty="0" smtClean="0"/>
              <a:t>-marker, obstacle, conflicting and unlabeled class. 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58111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Explored Approaches</a:t>
            </a:r>
          </a:p>
        </p:txBody>
      </p:sp>
    </p:spTree>
    <p:extLst>
      <p:ext uri="{BB962C8B-B14F-4D97-AF65-F5344CB8AC3E}">
        <p14:creationId xmlns:p14="http://schemas.microsoft.com/office/powerpoint/2010/main" val="291690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7128" y="786213"/>
            <a:ext cx="10237863" cy="5682953"/>
          </a:xfrm>
        </p:spPr>
        <p:txBody>
          <a:bodyPr>
            <a:normAutofit/>
          </a:bodyPr>
          <a:lstStyle/>
          <a:p>
            <a:r>
              <a:rPr lang="en-US" sz="1800" dirty="0"/>
              <a:t>Adopted strategy involved creating train datasets from provided SOI data. Limited datasets were </a:t>
            </a:r>
            <a:r>
              <a:rPr lang="en-US" sz="1800" dirty="0">
                <a:solidFill>
                  <a:srgbClr val="00B050"/>
                </a:solidFill>
              </a:rPr>
              <a:t>augmented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00B050"/>
                </a:solidFill>
              </a:rPr>
              <a:t>tiled</a:t>
            </a:r>
            <a:r>
              <a:rPr lang="en-US" sz="1800" dirty="0"/>
              <a:t> to increase data volume</a:t>
            </a:r>
            <a:r>
              <a:rPr lang="en-US" sz="1800" dirty="0" smtClean="0"/>
              <a:t>.</a:t>
            </a:r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		</a:t>
            </a:r>
            <a:r>
              <a:rPr lang="en-US" sz="1400" dirty="0" smtClean="0"/>
              <a:t>               (512, 512, </a:t>
            </a:r>
            <a:r>
              <a:rPr lang="en-US" sz="1400" dirty="0"/>
              <a:t>4) </a:t>
            </a:r>
            <a:r>
              <a:rPr lang="en-US" sz="1400" dirty="0" smtClean="0"/>
              <a:t>                                          (</a:t>
            </a:r>
            <a:r>
              <a:rPr lang="en-US" sz="1400" dirty="0"/>
              <a:t>512, 512, </a:t>
            </a:r>
            <a:r>
              <a:rPr lang="en-US" sz="1400" dirty="0" smtClean="0"/>
              <a:t>1)</a:t>
            </a:r>
            <a:endParaRPr lang="en-US" sz="1400" dirty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Use of Custom Data Generator to efficient utilization of memory resources. </a:t>
            </a:r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11323178" y="33347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58111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Explored </a:t>
            </a:r>
            <a:r>
              <a:rPr lang="en-US" sz="2400" b="1" dirty="0" smtClean="0"/>
              <a:t>Approaches for Training &amp; Prediction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900" y="1445408"/>
            <a:ext cx="1660667" cy="16535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929" y="1445408"/>
            <a:ext cx="1653540" cy="16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8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7356</TotalTime>
  <Words>1143</Words>
  <Application>Microsoft Office PowerPoint</Application>
  <PresentationFormat>Widescreen</PresentationFormat>
  <Paragraphs>143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Semantic Segmentation of the aerial/satellite imagery</vt:lpstr>
      <vt:lpstr>Problem Statement </vt:lpstr>
      <vt:lpstr>Dataset Details</vt:lpstr>
      <vt:lpstr>Dataset Preparation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Panel Classification using Deep Learning</dc:title>
  <dc:creator>Admin</dc:creator>
  <cp:lastModifiedBy>pc1</cp:lastModifiedBy>
  <cp:revision>81</cp:revision>
  <dcterms:created xsi:type="dcterms:W3CDTF">2023-01-12T10:51:23Z</dcterms:created>
  <dcterms:modified xsi:type="dcterms:W3CDTF">2023-03-16T08:00:31Z</dcterms:modified>
</cp:coreProperties>
</file>